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57"/>
  </p:handoutMasterIdLst>
  <p:sldIdLst>
    <p:sldId id="322" r:id="rId3"/>
    <p:sldId id="259" r:id="rId5"/>
    <p:sldId id="294" r:id="rId6"/>
    <p:sldId id="323" r:id="rId7"/>
    <p:sldId id="325" r:id="rId8"/>
    <p:sldId id="321" r:id="rId9"/>
    <p:sldId id="324" r:id="rId10"/>
    <p:sldId id="327" r:id="rId11"/>
    <p:sldId id="328" r:id="rId12"/>
    <p:sldId id="329" r:id="rId13"/>
    <p:sldId id="330" r:id="rId14"/>
    <p:sldId id="331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58" r:id="rId50"/>
    <p:sldId id="370" r:id="rId51"/>
    <p:sldId id="372" r:id="rId52"/>
    <p:sldId id="373" r:id="rId53"/>
    <p:sldId id="375" r:id="rId54"/>
    <p:sldId id="376" r:id="rId55"/>
    <p:sldId id="297" r:id="rId56"/>
  </p:sldIdLst>
  <p:sldSz cx="12190095" cy="6859270"/>
  <p:notesSz cx="6858000" cy="9144000"/>
  <p:embeddedFontLst>
    <p:embeddedFont>
      <p:font typeface="Malgun Gothic" panose="020B0503020000020004" pitchFamily="50" charset="-127"/>
      <p:regular r:id="rId61"/>
    </p:embeddedFont>
    <p:embeddedFont>
      <p:font typeface="Calibri" panose="020F0502020204030204" charset="0"/>
      <p:regular r:id="rId62"/>
      <p:bold r:id="rId63"/>
      <p:italic r:id="rId64"/>
      <p:boldItalic r:id="rId65"/>
    </p:embeddedFont>
    <p:embeddedFont>
      <p:font typeface="Calibri Light" panose="020F0302020204030204" charset="0"/>
      <p:regular r:id="rId66"/>
      <p:italic r:id="rId67"/>
    </p:embeddedFont>
  </p:embeddedFontLst>
  <p:defaultTextStyle>
    <a:defPPr>
      <a:defRPr lang="ko-KR"/>
    </a:defPPr>
    <a:lvl1pPr marL="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2" pos="2906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2D3"/>
    <a:srgbClr val="D1D1D1"/>
    <a:srgbClr val="E7E4D6"/>
    <a:srgbClr val="6E99CF"/>
    <a:srgbClr val="2FC4E6"/>
    <a:srgbClr val="07B8E1"/>
    <a:srgbClr val="2B4FAF"/>
    <a:srgbClr val="1C7ACC"/>
    <a:srgbClr val="3680DC"/>
    <a:srgbClr val="9A6D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0" autoAdjust="0"/>
    <p:restoredTop sz="65816" autoAdjust="0"/>
  </p:normalViewPr>
  <p:slideViewPr>
    <p:cSldViewPr showGuides="1">
      <p:cViewPr varScale="1">
        <p:scale>
          <a:sx n="61" d="100"/>
          <a:sy n="61" d="100"/>
        </p:scale>
        <p:origin x="96" y="462"/>
      </p:cViewPr>
      <p:guideLst>
        <p:guide orient="horz" pos="2160"/>
        <p:guide pos="290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font" Target="fonts/font7.fntdata"/><Relationship Id="rId66" Type="http://schemas.openxmlformats.org/officeDocument/2006/relationships/font" Target="fonts/font6.fntdata"/><Relationship Id="rId65" Type="http://schemas.openxmlformats.org/officeDocument/2006/relationships/font" Target="fonts/font5.fntdata"/><Relationship Id="rId64" Type="http://schemas.openxmlformats.org/officeDocument/2006/relationships/font" Target="fonts/font4.fntdata"/><Relationship Id="rId63" Type="http://schemas.openxmlformats.org/officeDocument/2006/relationships/font" Target="fonts/font3.fntdata"/><Relationship Id="rId62" Type="http://schemas.openxmlformats.org/officeDocument/2006/relationships/font" Target="fonts/font2.fntdata"/><Relationship Id="rId61" Type="http://schemas.openxmlformats.org/officeDocument/2006/relationships/font" Target="fonts/font1.fntdata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r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  <a:lvl2pPr marL="4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r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smtClean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 hasCustomPrompt="1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8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l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9568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73380" indent="-37338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7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808990" indent="-31115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2446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7424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24028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73812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6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6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0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8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0545" y="2349500"/>
            <a:ext cx="10933430" cy="1809750"/>
          </a:xfrm>
        </p:spPr>
        <p:txBody>
          <a:bodyPr/>
          <a:lstStyle/>
          <a:p>
            <a:pPr algn="ctr"/>
            <a:r>
              <a:rPr lang="en-AU" altLang="ko-KR" sz="5400" b="1" dirty="0"/>
              <a:t>DESIGN AND VERIFICATION TIMER IP</a:t>
            </a:r>
            <a:endParaRPr lang="en-AU" altLang="ko-KR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85265"/>
            <a:ext cx="10971530" cy="2450465"/>
          </a:xfrm>
        </p:spPr>
        <p:txBody>
          <a:bodyPr>
            <a:normAutofit fontScale="90000" lnSpcReduction="10000"/>
          </a:bodyPr>
          <a:p>
            <a:pPr algn="just" latinLnBrk="0">
              <a:lnSpc>
                <a:spcPct val="114000"/>
              </a:lnSpc>
              <a:spcBef>
                <a:spcPts val="0"/>
              </a:spcBef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Counting mode</a:t>
            </a:r>
            <a:r>
              <a:rPr lang="en-US" i="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:</a:t>
            </a:r>
            <a:endParaRPr lang="en-US" i="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In default mode, counting speed depend on system clock (same as div_val = 0 case as below waveform).  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The counting’s speed can be controlled by register settings by setting into TCR.div_en and TCR.div_val [3:0] as the register specification.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div_en and div_val cannot be changed during timer_en is High.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Not allow to change div_en and div_val while timer_en is High by an error response when user mistakenly accesses. 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Example waveform of counter in control mode.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endParaRPr lang="en-US" i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ko-KR">
                <a:sym typeface="+mn-ea"/>
              </a:rPr>
              <a:t>Detail Functional Description – Counting Mode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402" t="2633" r="1691" b="4607"/>
          <a:stretch>
            <a:fillRect/>
          </a:stretch>
        </p:blipFill>
        <p:spPr>
          <a:xfrm>
            <a:off x="622300" y="3861435"/>
            <a:ext cx="10740390" cy="27343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pPr algn="just" latinLnBrk="0">
              <a:lnSpc>
                <a:spcPct val="114000"/>
              </a:lnSpc>
              <a:spcBef>
                <a:spcPts val="0"/>
              </a:spcBef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APB slave / Register</a:t>
            </a:r>
            <a:r>
              <a:rPr lang="en-US" sz="2000" i="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:</a:t>
            </a:r>
            <a:endParaRPr lang="en-US" sz="2000" i="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Address space: 4KB (0x4000_1000 – 0x4000_1FFF).  </a:t>
            </a:r>
            <a:endParaRPr lang="en-US" sz="2000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Read/write to reserved area is RAZ/WI (read as zero, write ignored).</a:t>
            </a:r>
            <a:endParaRPr lang="en-US" sz="2000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System clock frequency is 200 MHz.</a:t>
            </a:r>
            <a:endParaRPr lang="en-US" sz="2000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Support byte access: bus can access to individual bytes in the register.</a:t>
            </a:r>
            <a:endParaRPr lang="en-US" sz="2000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Support wait state (1 cycle) to improve the timing.</a:t>
            </a:r>
            <a:endParaRPr lang="en-US" sz="2000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Support error handling for some prohibited access:</a:t>
            </a:r>
            <a:endParaRPr lang="en-US" sz="2000" i="0">
              <a:solidFill>
                <a:schemeClr val="tx1"/>
              </a:solidFill>
              <a:latin typeface="+mn-lt"/>
            </a:endParaRPr>
          </a:p>
          <a:p>
            <a:pPr lvl="1" algn="just" latinLnBrk="0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i="1">
                <a:solidFill>
                  <a:schemeClr val="tx1"/>
                </a:solidFill>
                <a:latin typeface="+mn-lt"/>
                <a:sym typeface="+mn-ea"/>
              </a:rPr>
              <a:t>write prohibited value to TCR.div_val.</a:t>
            </a:r>
            <a:endParaRPr lang="en-US" sz="2000" i="1">
              <a:solidFill>
                <a:schemeClr val="tx1"/>
              </a:solidFill>
              <a:latin typeface="+mn-lt"/>
            </a:endParaRPr>
          </a:p>
          <a:p>
            <a:pPr lvl="1" algn="just" latinLnBrk="0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i="1">
                <a:solidFill>
                  <a:schemeClr val="tx1"/>
                </a:solidFill>
                <a:latin typeface="+mn-lt"/>
                <a:sym typeface="+mn-ea"/>
              </a:rPr>
              <a:t>div_en or div_val changes during timer is operating.</a:t>
            </a:r>
            <a:endParaRPr lang="en-US" sz="2000" i="1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When error occurs, data is not written into register bits/fields.</a:t>
            </a:r>
            <a:endParaRPr lang="en-US" sz="2000" i="0">
              <a:solidFill>
                <a:schemeClr val="tx1"/>
              </a:solidFill>
              <a:latin typeface="+mn-lt"/>
            </a:endParaRPr>
          </a:p>
          <a:p>
            <a:endParaRPr lang="en-US" i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AU">
                <a:sym typeface="+mn-ea"/>
              </a:rPr>
              <a:t>2.2 </a:t>
            </a:r>
            <a:r>
              <a:rPr lang="en-US" altLang="ko-KR">
                <a:sym typeface="+mn-ea"/>
              </a:rPr>
              <a:t>Detail Functional Description – APB slave / Register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i="0">
                <a:solidFill>
                  <a:schemeClr val="tx1"/>
                </a:solidFill>
                <a:sym typeface="+mn-ea"/>
              </a:rPr>
              <a:t>Base address: 0x4000_1000</a:t>
            </a:r>
            <a:endParaRPr lang="en-US" i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REGISTER SUMMARY</a:t>
            </a:r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3220" y="2120265"/>
          <a:ext cx="11478260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735"/>
                <a:gridCol w="2446020"/>
                <a:gridCol w="6961505"/>
              </a:tblGrid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Offset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Abbreviation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Register name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0x00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TCR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Timer Control Register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0x04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TDR0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Timer Data Register 0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0x08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TDR1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Timer Data Register 1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0x0C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TCMP0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Timer Compare Register 0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0x10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TCMP1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Timer Compare Register 1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0x14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TIER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Timer Interrupt Enable Register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0x18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TISR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Timer Interrupt Status Register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0x1C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THCSR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Timer Halt Control Status Register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0055"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Others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Reserved</a:t>
                      </a: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4000"/>
                        </a:lnSpc>
                      </a:pPr>
                      <a:endParaRPr lang="en-US"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sym typeface="+mn-ea"/>
              </a:rPr>
              <a:t>Timer Control Register (TCR)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90500" y="1341755"/>
          <a:ext cx="11925935" cy="5280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/>
                <a:gridCol w="790575"/>
                <a:gridCol w="502285"/>
                <a:gridCol w="1006475"/>
                <a:gridCol w="9051925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50" b="1">
                          <a:solidFill>
                            <a:schemeClr val="tx1"/>
                          </a:solidFill>
                          <a:latin typeface="+mn-lt"/>
                        </a:rPr>
                        <a:t>Bit</a:t>
                      </a:r>
                      <a:endParaRPr lang="en-US" sz="115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1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  <a:endParaRPr lang="en-US" sz="115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1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en-US" sz="115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1">
                          <a:solidFill>
                            <a:schemeClr val="tx1"/>
                          </a:solidFill>
                          <a:latin typeface="+mn-lt"/>
                        </a:rPr>
                        <a:t>Default value</a:t>
                      </a:r>
                      <a:endParaRPr lang="en-US" sz="115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1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en-US" sz="115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31:12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Reserved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20’h0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Reserved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</a:tr>
              <a:tr h="27203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11:8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div_val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RW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4’b0001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Counter control mode setting: 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4’b0000: Counting speed is not divided. 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4’b0001: Counting speed is divided by 2 (default).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4’b0010: Counting speed is divided by 4.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4’b0011: Counting speed is divided by 8.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4’b0100: Counting speed is divided by 16.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4’b0101: Counting speed is divided by 32.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4’b0110: Counting speed is divided by 64.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4’b0111: Counting speed is divided by 128.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4’b1000: Counting speed is divided by 256.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Others: reserved, prohibit settings. 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When setting the prohibit value, div_val is not changed. 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Note: User must not change div_en while timer_en is High.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Add hardware logic to ensure div_val is prohibited to change when timer_en is High. Access is error response in this case. </a:t>
                      </a:r>
                      <a:endParaRPr lang="en-US" sz="1150" b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Access is “error response” when setting prohibit value to div_val.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50" b="0">
                          <a:solidFill>
                            <a:schemeClr val="tx1"/>
                          </a:solidFill>
                          <a:latin typeface="+mn-lt"/>
                        </a:rPr>
                        <a:t>7:2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Reserved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RO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6’b0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Reserved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</a:tr>
              <a:tr h="9677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1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div_en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RW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1’b0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Counter control mode enable. </a:t>
                      </a:r>
                      <a:endParaRPr lang="en-US" sz="1150"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>
                          <a:latin typeface="+mn-lt"/>
                        </a:rPr>
                        <a:t>0: Disabled. Counter counts with normal speed based on system clock.</a:t>
                      </a:r>
                      <a:endParaRPr lang="en-US" sz="1150"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>
                          <a:latin typeface="+mn-lt"/>
                        </a:rPr>
                        <a:t>1: Enabled. The couting speed of counter is controlled based on div_val.</a:t>
                      </a:r>
                      <a:endParaRPr lang="en-US" sz="1150"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Note: User must not change div_en while timer_en is High.</a:t>
                      </a:r>
                      <a:endParaRPr lang="en-US" sz="1150"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Add hardware logic to ensure div_en is prohibited to change when timer_en is High. Access is error response in this case.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0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timer_en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RW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1’b0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Timer enable</a:t>
                      </a:r>
                      <a:endParaRPr lang="en-US" sz="1150"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>
                          <a:latin typeface="+mn-lt"/>
                        </a:rPr>
                        <a:t>0: Disabled. Counter does not count. </a:t>
                      </a:r>
                      <a:endParaRPr lang="en-US" sz="1150">
                        <a:latin typeface="+mn-lt"/>
                      </a:endParaRPr>
                    </a:p>
                    <a:p>
                      <a:pPr marL="171450" indent="-171450" algn="just" latinLnBrk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150">
                          <a:latin typeface="+mn-lt"/>
                        </a:rPr>
                        <a:t>1: Enabled. Counter starts counting. </a:t>
                      </a:r>
                      <a:endParaRPr lang="en-US" sz="1150"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150">
                          <a:latin typeface="+mn-lt"/>
                        </a:rPr>
                        <a:t>Timer_en changes from H-&gt;L will initialize the TDR0/1 to their initial value.</a:t>
                      </a:r>
                      <a:endParaRPr lang="en-US" sz="115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Timer Data Register 0 (TDR0)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84785" y="2277745"/>
          <a:ext cx="1162431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50"/>
                <a:gridCol w="738505"/>
                <a:gridCol w="639445"/>
                <a:gridCol w="1567815"/>
                <a:gridCol w="7884795"/>
              </a:tblGrid>
              <a:tr h="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Bit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Default value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31:0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TDR0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RW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32’h0000_0000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Lower 32-bit of 64-bit counter. </a:t>
                      </a:r>
                      <a:endParaRPr lang="en-US" sz="1600"/>
                    </a:p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Value of this register is cleared to initial value when timer_en changes from H-&gt;L.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Timer Data Register 1 (TDR1)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21866" y="2205669"/>
          <a:ext cx="112585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975"/>
                <a:gridCol w="727710"/>
                <a:gridCol w="697865"/>
                <a:gridCol w="1591310"/>
                <a:gridCol w="7425690"/>
              </a:tblGrid>
              <a:tr h="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Bit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Default value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31:0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TDR1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RW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32’h0000_0000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Upper 32-bit of 64-bit counter.  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Value of this register is cleared to initial value when timer_en changes from H-&gt;L.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Timer Compare Register 0 (TCMP0)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06321" y="2278059"/>
          <a:ext cx="111988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285"/>
                <a:gridCol w="837565"/>
                <a:gridCol w="791210"/>
                <a:gridCol w="1396365"/>
                <a:gridCol w="7417435"/>
              </a:tblGrid>
              <a:tr h="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Bit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Default value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31:0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TCMP0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RW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32’hFFFF_FFFF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Lower 32-bit of 64-bit compare value.</a:t>
                      </a: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Interrupt is asserted when counter value is equal to compare value.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Timer Compare Register 1 (TCMP1)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21866" y="2205669"/>
          <a:ext cx="112585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975"/>
                <a:gridCol w="897255"/>
                <a:gridCol w="671830"/>
                <a:gridCol w="1473200"/>
                <a:gridCol w="7400290"/>
              </a:tblGrid>
              <a:tr h="33401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Bit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Default value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31:0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TCMP1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RW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32’hFFFF_FFFF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Upper 32-bit of 64-bit compare value.</a:t>
                      </a: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Interrupt is asserted when counter value is equal to compare value.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nb-NO">
                <a:sym typeface="+mn-ea"/>
              </a:rPr>
              <a:t>Timer Interrupt Enable Register (TIER)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72666" y="2133914"/>
          <a:ext cx="1120775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175"/>
                <a:gridCol w="1018540"/>
                <a:gridCol w="681990"/>
                <a:gridCol w="1266825"/>
                <a:gridCol w="7475220"/>
              </a:tblGrid>
              <a:tr h="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Bit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Default value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31:1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Reserved 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RO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/>
                        <a:t>31’h0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Reserved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int_en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RW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/>
                        <a:t>1’b0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Timer interrupt enable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0: Timer interrupt is disabled.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1: Timer interrupt is enabled.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When this bit is 0, no timer interrupt is output.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When this bit is 1, timer interrupt can be output when reaching trigger condition.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Clearing this bit to 0 while interrupt is asserting will mask the interrupt to 0 but does not affect the interrupt pending bit TISR.int_st bit.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Timer Interrupt Status Register (TISR)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44421" y="2205669"/>
          <a:ext cx="11250295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0"/>
                <a:gridCol w="1113790"/>
                <a:gridCol w="767080"/>
                <a:gridCol w="1150620"/>
                <a:gridCol w="7411085"/>
              </a:tblGrid>
              <a:tr h="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Bit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Default value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31:1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Reserved 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RO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/>
                        <a:t>31’h0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Reserved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int_st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RW1C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/>
                        <a:t>1’b0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Timer interrupt trigger condition status bit (interrupt pending bit)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0: the interrupt trigger condition does not occur.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1: the interrupt trigger condition occurred.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Write 1 when this bit is 1 to clear it.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Write 0 when this bit is 1 has no effect.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Write to this bit when it is 0 has no effect.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Note: When interrupt trigger condition occurred (counter reached compare value), counter continues to count normally.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2843411" y="851143"/>
            <a:ext cx="3949005" cy="523220"/>
            <a:chOff x="4511030" y="1197546"/>
            <a:chExt cx="3949005" cy="523220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46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Malgun Gothic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endParaRPr>
              </a:p>
            </p:txBody>
          </p:sp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3987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AU" altLang="en-US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Malgun Gothic" panose="020B0503020000020004" pitchFamily="50" charset="-127"/>
                    <a:sym typeface="+mn-ea"/>
                  </a:rPr>
                  <a:t>Introduction</a:t>
                </a:r>
                <a:endParaRPr lang="en-AU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Malgun Gothic" panose="020B0503020000020004" pitchFamily="50" charset="-127"/>
                  <a:sym typeface="+mn-ea"/>
                </a:endParaRP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Malgun Gothic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Malgun Gothic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3142878" y="1495806"/>
            <a:ext cx="3949005" cy="523220"/>
            <a:chOff x="4511030" y="1197546"/>
            <a:chExt cx="3949005" cy="523220"/>
          </a:xfrm>
        </p:grpSpPr>
        <p:sp>
          <p:nvSpPr>
            <p:cNvPr id="22" name="모서리가 둥근 직사각형 2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Malgun Gothic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3987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Malgun Gothic" panose="020B0503020000020004" pitchFamily="50" charset="-127"/>
                    <a:sym typeface="+mn-ea"/>
                  </a:rPr>
                  <a:t>Design Specification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 rot="0">
            <a:off x="3502918" y="2140469"/>
            <a:ext cx="3949005" cy="523220"/>
            <a:chOff x="4511030" y="1197546"/>
            <a:chExt cx="3949005" cy="523220"/>
          </a:xfrm>
        </p:grpSpPr>
        <p:sp>
          <p:nvSpPr>
            <p:cNvPr id="28" name="모서리가 둥근 직사각형 2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Malgun Gothic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3987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Malgun Gothic" panose="020B0503020000020004" pitchFamily="50" charset="-127"/>
                    <a:sym typeface="+mn-ea"/>
                  </a:rPr>
                  <a:t>RTL Design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 rot="0">
            <a:off x="3862958" y="2785132"/>
            <a:ext cx="3949005" cy="523220"/>
            <a:chOff x="4511030" y="1197546"/>
            <a:chExt cx="3949005" cy="523220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5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Malgun Gothic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3987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Malgun Gothic" panose="020B0503020000020004" pitchFamily="50" charset="-127"/>
                    <a:sym typeface="+mn-ea"/>
                  </a:rPr>
                  <a:t>Design Verification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 rot="0">
            <a:off x="4222998" y="3429794"/>
            <a:ext cx="3949005" cy="523220"/>
            <a:chOff x="4511030" y="1197546"/>
            <a:chExt cx="3949005" cy="523220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4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 smtClean="0">
                    <a:solidFill>
                      <a:schemeClr val="bg1"/>
                    </a:solidFill>
                    <a:latin typeface="+mj-lt"/>
                    <a:ea typeface="Malgun Gothic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endParaRPr>
              </a:p>
            </p:txBody>
          </p: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3987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Malgun Gothic" panose="020B0503020000020004" pitchFamily="50" charset="-127"/>
                    <a:sym typeface="+mn-ea"/>
                  </a:rPr>
                  <a:t>Simulation Result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Timer Halt Control Status Register (THCSR)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95856" y="2278059"/>
          <a:ext cx="1119949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920"/>
                <a:gridCol w="1092835"/>
                <a:gridCol w="803275"/>
                <a:gridCol w="1381125"/>
                <a:gridCol w="7165340"/>
              </a:tblGrid>
              <a:tr h="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Bit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Default value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en-US" sz="1600" b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31:2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Reserved 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RO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/>
                        <a:t>30’h0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Reserved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halt_ack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RO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/>
                        <a:t>1’b0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Timer halt acknowledge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0: timer is NOT halted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1: timer is halted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Timer accepts the halt request only in debug mode, indicates by debug_mode input signal.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en-US" sz="16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halt_req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+mn-lt"/>
                        </a:rPr>
                        <a:t>RW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/>
                        <a:t>1’b0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Timer halt request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0: no halt req. </a:t>
                      </a:r>
                      <a:endParaRPr lang="en-US" sz="1600"/>
                    </a:p>
                    <a:p>
                      <a:pPr algn="just" latinLnBrk="0">
                        <a:lnSpc>
                          <a:spcPct val="100000"/>
                        </a:lnSpc>
                      </a:pPr>
                      <a:r>
                        <a:rPr lang="en-US" sz="1600"/>
                        <a:t>1: timer is requested to halt.</a:t>
                      </a:r>
                      <a:endParaRPr 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직사각형 9"/>
          <p:cNvSpPr/>
          <p:nvPr/>
        </p:nvSpPr>
        <p:spPr>
          <a:xfrm>
            <a:off x="8183245" y="1413510"/>
            <a:ext cx="3227070" cy="11779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lvl="0">
              <a:lnSpc>
                <a:spcPts val="1200"/>
              </a:lnSpc>
              <a:defRPr/>
            </a:pPr>
            <a:r>
              <a:rPr lang="en-AU" altLang="en-US" sz="40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CONTENT</a:t>
            </a:r>
            <a:endParaRPr lang="en-AU" altLang="en-US" sz="40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743065" y="2781300"/>
            <a:ext cx="4660265" cy="22453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p>
            <a:pPr>
              <a:defRPr/>
            </a:pPr>
            <a:r>
              <a:rPr lang="en-AU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3. RTL </a:t>
            </a:r>
            <a:r>
              <a:rPr lang="en-US" altLang="ko-K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Design</a:t>
            </a:r>
            <a:endParaRPr lang="en-US" altLang="ko-KR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algun Gothic" panose="020B0503020000020004" pitchFamily="50" charset="-127"/>
              <a:sym typeface="+mn-ea"/>
            </a:endParaRPr>
          </a:p>
          <a:p>
            <a:pPr indent="457200">
              <a:defRPr/>
            </a:pPr>
            <a:r>
              <a:rPr kumimoji="1" lang="en-AU" sz="2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3.1 Block diagram</a:t>
            </a:r>
            <a:endParaRPr kumimoji="1" lang="en-AU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457200">
              <a:defRPr/>
            </a:pPr>
            <a:r>
              <a:rPr kumimoji="1" lang="en-AU" sz="2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3.2 I/O Port list</a:t>
            </a:r>
            <a:endParaRPr kumimoji="1" lang="en-AU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457200">
              <a:defRPr/>
            </a:pPr>
            <a:r>
              <a:rPr kumimoji="1" lang="en-AU" sz="2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3.3 Logic diagram</a:t>
            </a:r>
            <a:endParaRPr kumimoji="1" lang="en-AU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457200">
              <a:defRPr/>
            </a:pPr>
            <a:r>
              <a:rPr kumimoji="1" lang="en-AU" sz="2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3.4 Waveform</a:t>
            </a:r>
            <a:endParaRPr kumimoji="1" lang="en-AU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3.1 </a:t>
            </a:r>
            <a:r>
              <a:rPr lang="en-US" altLang="ko-KR">
                <a:sym typeface="+mn-ea"/>
              </a:rPr>
              <a:t>I</a:t>
            </a:r>
            <a:r>
              <a:rPr lang="en-AU">
                <a:sym typeface="+mn-ea"/>
              </a:rPr>
              <a:t>/</a:t>
            </a:r>
            <a:r>
              <a:rPr lang="en-US" altLang="ko-KR">
                <a:sym typeface="+mn-ea"/>
              </a:rPr>
              <a:t>O Port List</a:t>
            </a:r>
            <a:endParaRPr lang="en-US"/>
          </a:p>
        </p:txBody>
      </p:sp>
      <p:graphicFrame>
        <p:nvGraphicFramePr>
          <p:cNvPr id="7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1329690" y="1269365"/>
          <a:ext cx="10583545" cy="552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520"/>
                <a:gridCol w="641350"/>
                <a:gridCol w="909955"/>
                <a:gridCol w="7919720"/>
              </a:tblGrid>
              <a:tr h="45720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</a:rPr>
                        <a:t>Signal name</a:t>
                      </a:r>
                      <a:endParaRPr lang="en-US" sz="12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</a:rPr>
                        <a:t>Width</a:t>
                      </a:r>
                      <a:endParaRPr lang="en-US" sz="12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</a:rPr>
                        <a:t>Direction</a:t>
                      </a:r>
                      <a:endParaRPr lang="en-US" sz="12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en-US" sz="12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sys_clk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 clock signal for the timer module.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sys_rst_n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Active-low asynchronous reset signal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0: The counter is in reset state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1: The counter is in non-reset state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tim_psel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APB select signal to indicate the timer module is selected for a transaction.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tim_pwrite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APB write control signal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0: Read operation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1: Write operation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tim_penable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APB enable signal to initiate the data phase of a transaction.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tim_paddr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APB address bus to specify the register address.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Note: The bit-width must accommodate the address space.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tim_pwdata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32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APB write data bus to provide data for write transactions.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tim_prdata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32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APB read data bus to return data during read transactions.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tim_pstrb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APB byte strobe signal for specifying valid write data bytes.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tim_pready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APB ready signal to indicate the timer module has completed the transaction.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tim_pslverr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APB error signal to indicate an invalid or unsupported transaction.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tim_int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Output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Timer interrupt signal triggered when the timer generates an interrupt.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dbg_mode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Input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+mn-lt"/>
                        </a:rPr>
                        <a:t>Debug mode signal to enable or disable debug functionality for the timer.</a:t>
                      </a:r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118110" y="126936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timer_top</a:t>
            </a:r>
            <a:endParaRPr lang="en-AU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3.2 Block diagram</a:t>
            </a:r>
            <a:endParaRPr lang="en-AU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6105" y="1485265"/>
            <a:ext cx="6790055" cy="52736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62255" y="155765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Block diagram of project:</a:t>
            </a:r>
            <a:endParaRPr lang="en-AU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3.3 Logic diagram - APB_SLAVE</a:t>
            </a:r>
            <a:endParaRPr lang="en-AU"/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r>
              <a:rPr lang="en-US">
                <a:solidFill>
                  <a:schemeClr val="tx1"/>
                </a:solidFill>
                <a:latin typeface="+mn-lt"/>
                <a:sym typeface="+mn-ea"/>
              </a:rPr>
              <a:t>wait state 1 cycle</a:t>
            </a:r>
            <a:r>
              <a:rPr lang="en-AU">
                <a:solidFill>
                  <a:schemeClr val="tx1"/>
                </a:solidFill>
                <a:latin typeface="+mn-lt"/>
                <a:sym typeface="+mn-ea"/>
              </a:rPr>
              <a:t>:</a:t>
            </a:r>
            <a:endParaRPr lang="en-AU">
              <a:solidFill>
                <a:schemeClr val="tx1"/>
              </a:solidFill>
              <a:latin typeface="+mn-lt"/>
              <a:sym typeface="+mn-ea"/>
            </a:endParaRPr>
          </a:p>
        </p:txBody>
      </p:sp>
      <p:pic>
        <p:nvPicPr>
          <p:cNvPr id="8" name="Picture 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6760" y="1413510"/>
            <a:ext cx="43815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AU">
              <a:solidFill>
                <a:schemeClr val="tx1"/>
              </a:solidFill>
              <a:latin typeface="+mn-lt"/>
              <a:sym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Wait state 2 (or more) cycle </a:t>
            </a:r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1341755"/>
            <a:ext cx="10274935" cy="5384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3.3 Logic diagram - REGISTER</a:t>
            </a:r>
            <a:endParaRPr lang="en-AU"/>
          </a:p>
        </p:txBody>
      </p:sp>
      <p:pic>
        <p:nvPicPr>
          <p:cNvPr id="4" name="Content Placeholder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8515" y="2061210"/>
            <a:ext cx="5905500" cy="3886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513205" y="163322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Slave error: </a:t>
            </a:r>
            <a:endParaRPr lang="en-AU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3.3 Logic diagram - REGISTER</a:t>
            </a:r>
            <a:endParaRPr lang="en-US"/>
          </a:p>
        </p:txBody>
      </p:sp>
      <p:pic>
        <p:nvPicPr>
          <p:cNvPr id="5" name="Content Placeholder 4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255" y="1773555"/>
            <a:ext cx="11085195" cy="47923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86535" y="134175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Write tranfer:</a:t>
            </a:r>
            <a:endParaRPr lang="en-AU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61385" y="1791970"/>
            <a:ext cx="5871210" cy="46926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3.3 Logic diagram - REGISTER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638425" y="141287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Read tranfer:</a:t>
            </a:r>
            <a:endParaRPr lang="en-AU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3.3 Logic diagram - REGISTER</a:t>
            </a:r>
            <a:endParaRPr lang="en-US"/>
          </a:p>
        </p:txBody>
      </p:sp>
      <p:pic>
        <p:nvPicPr>
          <p:cNvPr id="4" name="Content Placeholder 3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4280" y="1845310"/>
            <a:ext cx="7426325" cy="48247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01090" y="141351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Timer Control Register:</a:t>
            </a:r>
            <a:endParaRPr lang="en-A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183245" y="1629410"/>
            <a:ext cx="3227070" cy="11779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ts val="1200"/>
              </a:lnSpc>
              <a:defRPr/>
            </a:pPr>
            <a:r>
              <a:rPr lang="en-AU" altLang="en-US" sz="40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CONTENT</a:t>
            </a:r>
            <a:endParaRPr lang="en-AU" altLang="en-US" sz="40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823289" y="2638083"/>
            <a:ext cx="3384376" cy="9531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AU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Introduction</a:t>
            </a:r>
            <a:endParaRPr kumimoji="1" lang="en-AU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3.3 Logic diagram - REGISTER</a:t>
            </a:r>
            <a:endParaRPr lang="en-US"/>
          </a:p>
        </p:txBody>
      </p:sp>
      <p:pic>
        <p:nvPicPr>
          <p:cNvPr id="4" name="Content Placeholder 3" descr="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35095" y="1703070"/>
            <a:ext cx="6075680" cy="51187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200" y="141351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Timer Data Register 0/1:</a:t>
            </a:r>
            <a:endParaRPr lang="en-AU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3.3 Logic diagram - REGISTER</a:t>
            </a:r>
            <a:endParaRPr lang="en-US"/>
          </a:p>
        </p:txBody>
      </p:sp>
      <p:pic>
        <p:nvPicPr>
          <p:cNvPr id="4" name="Content Placeholder 3" descr="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215" y="1668145"/>
            <a:ext cx="8103235" cy="51530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82345" y="126936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Timer Compare Register 0/1:</a:t>
            </a:r>
            <a:endParaRPr lang="en-AU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3.3 Logic diagram - REGISTER</a:t>
            </a:r>
            <a:endParaRPr lang="en-US"/>
          </a:p>
        </p:txBody>
      </p:sp>
      <p:pic>
        <p:nvPicPr>
          <p:cNvPr id="4" name="Content Placeholder 3" descr="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645" y="2205355"/>
            <a:ext cx="11475085" cy="45535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82345" y="143383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Timer Interrupt Enable Register:</a:t>
            </a:r>
            <a:endParaRPr lang="en-AU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645" y="2061210"/>
            <a:ext cx="11579860" cy="455168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3.3 Logic diagram - REGISTER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38200" y="141351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Timer Halt Control Status Register:</a:t>
            </a:r>
            <a:endParaRPr lang="en-AU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3.3 Block diagram - INTERRUPT</a:t>
            </a:r>
            <a:endParaRPr lang="en-AU"/>
          </a:p>
        </p:txBody>
      </p:sp>
      <p:pic>
        <p:nvPicPr>
          <p:cNvPr id="4" name="Content Placeholder 3" descr="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995" y="2205355"/>
            <a:ext cx="11763375" cy="42875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83410" y="165163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Timer Interrupt Status Register:</a:t>
            </a:r>
            <a:endParaRPr lang="en-AU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3.3 Block diagram - COUNTER</a:t>
            </a:r>
            <a:endParaRPr lang="en-AU"/>
          </a:p>
        </p:txBody>
      </p:sp>
      <p:sp>
        <p:nvSpPr>
          <p:cNvPr id="15" name="Text Box 14"/>
          <p:cNvSpPr txBox="1"/>
          <p:nvPr/>
        </p:nvSpPr>
        <p:spPr>
          <a:xfrm>
            <a:off x="550545" y="148526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Timer Counter:</a:t>
            </a:r>
            <a:endParaRPr lang="en-AU" altLang="en-US"/>
          </a:p>
        </p:txBody>
      </p:sp>
      <p:pic>
        <p:nvPicPr>
          <p:cNvPr id="19" name="Content Placeholder 18" descr="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1335" y="1485265"/>
            <a:ext cx="7877810" cy="52603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0680" y="1701165"/>
            <a:ext cx="9470390" cy="504126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3.3 Block diagram - COUNTER_MODE</a:t>
            </a:r>
            <a:endParaRPr lang="en-AU"/>
          </a:p>
        </p:txBody>
      </p:sp>
      <p:sp>
        <p:nvSpPr>
          <p:cNvPr id="7" name="Text Box 6"/>
          <p:cNvSpPr txBox="1"/>
          <p:nvPr/>
        </p:nvSpPr>
        <p:spPr>
          <a:xfrm>
            <a:off x="1101090" y="134683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Counter Mode:</a:t>
            </a:r>
            <a:endParaRPr lang="en-AU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3.4 Waveform</a:t>
            </a:r>
            <a:endParaRPr lang="en-AU"/>
          </a:p>
        </p:txBody>
      </p:sp>
      <p:pic>
        <p:nvPicPr>
          <p:cNvPr id="414578286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6630" y="1591945"/>
            <a:ext cx="8644890" cy="51784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90500" y="141351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Wait state 1 cycle:</a:t>
            </a:r>
            <a:endParaRPr lang="en-AU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50251673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0590" y="1989455"/>
            <a:ext cx="10196830" cy="458343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3.4 Waveform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78155" y="141351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Error handling:</a:t>
            </a:r>
            <a:endParaRPr lang="en-AU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6134159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2300" y="1989455"/>
            <a:ext cx="10760075" cy="45497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3.4 Waveform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06400" y="148526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Byte access:</a:t>
            </a:r>
            <a:endParaRPr lang="en-A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i="0">
                <a:solidFill>
                  <a:schemeClr val="tx1"/>
                </a:solidFill>
              </a:rPr>
              <a:t>▪ Timer is an essential module for every chip. </a:t>
            </a:r>
            <a:endParaRPr lang="en-US" altLang="en-US" i="0">
              <a:solidFill>
                <a:schemeClr val="tx1"/>
              </a:solidFill>
            </a:endParaRPr>
          </a:p>
          <a:p>
            <a:r>
              <a:rPr lang="en-US" altLang="en-US" i="0">
                <a:solidFill>
                  <a:schemeClr val="tx1"/>
                </a:solidFill>
              </a:rPr>
              <a:t>▪ This is used to generate accurate timing interval or controlling the timing of various operations within the circuit. Timer can be used in various application: pulse generation, delay generation, event generation, PWM generation, Interrupt generation …. </a:t>
            </a:r>
            <a:endParaRPr lang="en-US" altLang="en-US" i="0">
              <a:solidFill>
                <a:schemeClr val="tx1"/>
              </a:solidFill>
            </a:endParaRPr>
          </a:p>
          <a:p>
            <a:r>
              <a:rPr lang="en-US" altLang="en-US" i="0">
                <a:solidFill>
                  <a:schemeClr val="tx1"/>
                </a:solidFill>
              </a:rPr>
              <a:t>▪ In this project, a timer module is customized from CLINT module of industrial RISC-V architecture. It is used to generate interrupt based on user settings. </a:t>
            </a:r>
            <a:endParaRPr lang="en-US" altLang="en-US" i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INTRODUCTION</a:t>
            </a:r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435" y="3645535"/>
            <a:ext cx="2588260" cy="22993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2456182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2300" y="1989455"/>
            <a:ext cx="10701020" cy="47123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3.4 Waveform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38200" y="148526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>
                <a:sym typeface="+mn-ea"/>
              </a:rPr>
              <a:t>Timer Control Register: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1734365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0545" y="1701165"/>
            <a:ext cx="10747375" cy="47821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3.4 Waveform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78155" y="141351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>
                <a:sym typeface="+mn-ea"/>
              </a:rPr>
              <a:t>Timer Data Register 0/1: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3.4 Waveform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0" y="2853055"/>
            <a:ext cx="11828145" cy="20161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62255" y="148526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Counter_mode:</a:t>
            </a:r>
            <a:endParaRPr lang="en-AU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86194553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8155" y="2745740"/>
            <a:ext cx="11421745" cy="23971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3.4 Waveform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22300" y="1557020"/>
            <a:ext cx="4685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Counter is counting up with default mode:</a:t>
            </a:r>
            <a:endParaRPr lang="en-AU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69620022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10" y="2493645"/>
            <a:ext cx="12004675" cy="27870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3.4 Waveform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38200" y="1485265"/>
            <a:ext cx="4836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>
                <a:sym typeface="+mn-ea"/>
              </a:rPr>
              <a:t>Counter is counting up with control mode: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87123047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540" y="2454910"/>
            <a:ext cx="12118340" cy="292989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3.4 Waveform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22300" y="148526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Halt mode:</a:t>
            </a:r>
            <a:endParaRPr lang="en-AU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70156610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10" y="2133600"/>
            <a:ext cx="11734165" cy="34397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sym typeface="+mn-ea"/>
              </a:rPr>
              <a:t>3.4 Waveform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66445" y="1413510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Timer interrupt:</a:t>
            </a:r>
            <a:endParaRPr lang="en-AU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직사각형 9"/>
          <p:cNvSpPr/>
          <p:nvPr/>
        </p:nvSpPr>
        <p:spPr>
          <a:xfrm>
            <a:off x="8183245" y="1413510"/>
            <a:ext cx="3227070" cy="11779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lvl="0">
              <a:lnSpc>
                <a:spcPts val="1200"/>
              </a:lnSpc>
              <a:defRPr/>
            </a:pPr>
            <a:r>
              <a:rPr lang="en-AU" altLang="en-US" sz="40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CONTENT</a:t>
            </a:r>
            <a:endParaRPr lang="en-AU" altLang="en-US" sz="40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743065" y="2781300"/>
            <a:ext cx="4660265" cy="1814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p>
            <a:pPr>
              <a:defRPr/>
            </a:pPr>
            <a:r>
              <a:rPr kumimoji="1" lang="en-AU" sz="2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4. </a:t>
            </a:r>
            <a:r>
              <a:rPr lang="en-US" altLang="ko-K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Design Verification</a:t>
            </a:r>
            <a:endParaRPr lang="en-US" altLang="ko-KR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algun Gothic" panose="020B0503020000020004" pitchFamily="50" charset="-127"/>
              <a:sym typeface="+mn-ea"/>
            </a:endParaRPr>
          </a:p>
          <a:p>
            <a:pPr indent="457200">
              <a:defRPr/>
            </a:pPr>
            <a:r>
              <a:rPr kumimoji="1" lang="en-AU" sz="2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4.1 Verification enviroment</a:t>
            </a:r>
            <a:endParaRPr kumimoji="1" lang="en-AU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457200">
              <a:defRPr/>
            </a:pPr>
            <a:r>
              <a:rPr lang="en-AU" altLang="ko-KR" sz="2800" dirty="0">
                <a:solidFill>
                  <a:schemeClr val="bg1"/>
                </a:solidFill>
                <a:latin typeface="+mj-lt"/>
              </a:rPr>
              <a:t>4.2 Check list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  <a:p>
            <a:pPr indent="457200">
              <a:defRPr/>
            </a:pPr>
            <a:endParaRPr kumimoji="1" lang="ko-KR" altLang="en-US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kumimoji="1" lang="en-AU">
                <a:cs typeface="굴림" pitchFamily="50" charset="-127"/>
                <a:sym typeface="+mn-ea"/>
              </a:rPr>
              <a:t>4.1 Verification enviroment</a:t>
            </a:r>
            <a:endParaRPr lang="en-US"/>
          </a:p>
        </p:txBody>
      </p:sp>
      <p:pic>
        <p:nvPicPr>
          <p:cNvPr id="65" name="Content Placeholder 64"/>
          <p:cNvPicPr>
            <a:picLocks noChangeAspect="1"/>
          </p:cNvPicPr>
          <p:nvPr>
            <p:ph idx="1"/>
          </p:nvPr>
        </p:nvPicPr>
        <p:blipFill>
          <a:blip r:embed="rId1"/>
          <a:srcRect l="4653" t="7268" r="2938" b="8422"/>
          <a:stretch>
            <a:fillRect/>
          </a:stretch>
        </p:blipFill>
        <p:spPr>
          <a:xfrm>
            <a:off x="334010" y="1485265"/>
            <a:ext cx="8058150" cy="482473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35" y="1557655"/>
            <a:ext cx="3329940" cy="482473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AU"/>
              <a:t>4.2 Check list</a:t>
            </a:r>
            <a:endParaRPr lang="en-AU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562735"/>
            <a:ext cx="10971530" cy="46691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10590" y="126936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Example</a:t>
            </a:r>
            <a:endParaRPr lang="en-A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직사각형 9"/>
          <p:cNvSpPr/>
          <p:nvPr/>
        </p:nvSpPr>
        <p:spPr>
          <a:xfrm>
            <a:off x="8183245" y="1413510"/>
            <a:ext cx="3227070" cy="11779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lvl="0">
              <a:lnSpc>
                <a:spcPts val="1200"/>
              </a:lnSpc>
              <a:defRPr/>
            </a:pPr>
            <a:r>
              <a:rPr lang="en-AU" altLang="en-US" sz="40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CONTENT</a:t>
            </a:r>
            <a:endParaRPr lang="en-AU" altLang="en-US" sz="40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743065" y="2781300"/>
            <a:ext cx="4660265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p>
            <a:pPr>
              <a:defRPr/>
            </a:pPr>
            <a:r>
              <a:rPr lang="en-AU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2. </a:t>
            </a:r>
            <a:r>
              <a:rPr lang="en-US" altLang="ko-K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Design Specification</a:t>
            </a:r>
            <a:endParaRPr lang="en-US" altLang="ko-KR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algun Gothic" panose="020B0503020000020004" pitchFamily="50" charset="-127"/>
              <a:sym typeface="+mn-ea"/>
            </a:endParaRPr>
          </a:p>
          <a:p>
            <a:pPr indent="457200">
              <a:defRPr/>
            </a:pPr>
            <a:r>
              <a:rPr kumimoji="1" lang="en-AU" sz="2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2.1 Feature list</a:t>
            </a:r>
            <a:endParaRPr kumimoji="1" lang="en-AU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457200">
              <a:defRPr/>
            </a:pPr>
            <a:r>
              <a:rPr kumimoji="1" lang="en-AU" sz="2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2.2 Register specification</a:t>
            </a:r>
            <a:endParaRPr kumimoji="1" lang="en-AU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직사각형 9"/>
          <p:cNvSpPr/>
          <p:nvPr/>
        </p:nvSpPr>
        <p:spPr>
          <a:xfrm>
            <a:off x="8183245" y="1413510"/>
            <a:ext cx="3227070" cy="11779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lvl="0">
              <a:lnSpc>
                <a:spcPts val="1200"/>
              </a:lnSpc>
              <a:defRPr/>
            </a:pPr>
            <a:r>
              <a:rPr lang="en-AU" altLang="en-US" sz="40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CONTENT</a:t>
            </a:r>
            <a:endParaRPr lang="en-AU" altLang="en-US" sz="40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743065" y="2781300"/>
            <a:ext cx="4660265" cy="18148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p>
            <a:pPr indent="457200">
              <a:defRPr/>
            </a:pPr>
            <a:r>
              <a:rPr lang="en-AU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5. </a:t>
            </a:r>
            <a:r>
              <a:rPr lang="en-US" altLang="ko-KR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Simulation Result</a:t>
            </a:r>
            <a:endParaRPr lang="en-US" altLang="ko-KR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algun Gothic" panose="020B0503020000020004" pitchFamily="50" charset="-127"/>
              <a:sym typeface="+mn-ea"/>
            </a:endParaRPr>
          </a:p>
          <a:p>
            <a:pPr marL="457200" lvl="1" indent="457200">
              <a:defRPr/>
            </a:pPr>
            <a:r>
              <a:rPr lang="en-AU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5.1 Golden model result</a:t>
            </a:r>
            <a:endParaRPr lang="en-AU" alt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algun Gothic" panose="020B0503020000020004" pitchFamily="50" charset="-127"/>
              <a:sym typeface="+mn-ea"/>
            </a:endParaRPr>
          </a:p>
          <a:p>
            <a:pPr marL="457200" lvl="1" indent="457200">
              <a:defRPr/>
            </a:pPr>
            <a:r>
              <a:rPr lang="en-AU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sym typeface="+mn-ea"/>
              </a:rPr>
              <a:t>5.2 Coverage result</a:t>
            </a:r>
            <a:endParaRPr lang="en-US" altLang="ko-KR" sz="2800" b="1" dirty="0">
              <a:solidFill>
                <a:schemeClr val="bg1"/>
              </a:solidFill>
              <a:latin typeface="+mj-lt"/>
            </a:endParaRPr>
          </a:p>
          <a:p>
            <a:pPr indent="457200">
              <a:defRPr/>
            </a:pPr>
            <a:endParaRPr kumimoji="1" lang="en-AU" altLang="ko-KR" sz="2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07075" y="1701165"/>
            <a:ext cx="5467350" cy="5003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5.1 Golden model result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35" y="1413510"/>
            <a:ext cx="4543425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3286125"/>
            <a:ext cx="4486275" cy="1704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490" y="5048250"/>
            <a:ext cx="4448175" cy="180022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6355" y="1341755"/>
            <a:ext cx="406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Example:</a:t>
            </a:r>
            <a:endParaRPr lang="en-AU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4190" y="4869815"/>
            <a:ext cx="6276975" cy="16192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5.2 Coverage result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90" y="2493645"/>
            <a:ext cx="6838950" cy="21431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3825" y="1430655"/>
            <a:ext cx="11120120" cy="1166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kern="100"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Coverage text reports: Achieve 100% coverage of DUT</a:t>
            </a:r>
            <a:r>
              <a:rPr lang="en-AU" altLang="en-US" kern="100"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(combine </a:t>
            </a:r>
            <a:r>
              <a:rPr lang="en-US" kern="100"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“Exclusion File” (*.do) with appropriate reasons</a:t>
            </a:r>
            <a:r>
              <a:rPr lang="en-AU" altLang="en-US" kern="100"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).</a:t>
            </a:r>
            <a:endParaRPr lang="en-AU" altLang="en-US" kern="100">
              <a:ea typeface="Calibri" panose="020F0502020204030204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54646" y="1701602"/>
            <a:ext cx="5821584" cy="1368152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ko-KR" dirty="0"/>
              <a:t>2.1 Timer Features</a:t>
            </a:r>
            <a:endParaRPr lang="en-AU" altLang="ko-KR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14000"/>
              </a:lnSpc>
              <a:spcBef>
                <a:spcPts val="0"/>
              </a:spcBef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The timer has following features: 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64-bit count-up. 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Address space: 4KB (0x4000_1000 – 0x4000_1FFF).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Register set is configured via APB bus (IP is APB slave). 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Support wait state (1 cycle) and error handling.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Support byte access. 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Support halt (stop) in debug mode.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System clock frequency is 200 MHz. Timer uses active low async reset. 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Counter can be counted based on system clock or divided up to 256. 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Support timer interrupt (can be enabled or disabled).</a:t>
            </a:r>
            <a:endParaRPr lang="ko-KR" altLang="en-US" i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algn="just" latinLnBrk="0">
              <a:lnSpc>
                <a:spcPct val="114000"/>
              </a:lnSpc>
              <a:spcBef>
                <a:spcPts val="0"/>
              </a:spcBef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The counter specification is describe</a:t>
            </a:r>
            <a:r>
              <a:rPr lang="en-AU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 as following:</a:t>
            </a:r>
            <a:endParaRPr lang="en-US" sz="200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64-bit count-up. </a:t>
            </a:r>
            <a:endParaRPr lang="en-US" sz="200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Counting mode: </a:t>
            </a:r>
            <a:endParaRPr lang="en-US" sz="200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742950" lvl="1" indent="-285750" algn="just" latinLnBrk="0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Default mode: counter’s speed is same as system clock. </a:t>
            </a:r>
            <a:endParaRPr lang="en-US" sz="200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742950" lvl="1" indent="-285750" algn="just" latinLnBrk="0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Control mode: when enabled by writing 1 to TCR.div_en bit, the counter's speed is determined by the divisor value set in TCR.div_val.</a:t>
            </a:r>
            <a:endParaRPr lang="en-US" sz="200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Counter continues counting when interrupts occurs. </a:t>
            </a:r>
            <a:endParaRPr lang="en-US" sz="200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Counter continues counting when overflow occurs. </a:t>
            </a:r>
            <a:endParaRPr lang="en-US" sz="200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Support halted mode. </a:t>
            </a:r>
            <a:endParaRPr lang="en-US" sz="200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When timer_en changes from High to Low, the counter is cleared to its initial value. When timer_en </a:t>
            </a:r>
            <a:r>
              <a:rPr lang="en-US" sz="2000">
                <a:solidFill>
                  <a:schemeClr val="tx1"/>
                </a:solidFill>
                <a:latin typeface="+mn-lt"/>
                <a:sym typeface="+mn-ea"/>
              </a:rPr>
              <a:t>transitions back from Low to High again</a:t>
            </a: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, timer can work normally. </a:t>
            </a:r>
            <a:endParaRPr lang="en-US" sz="200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200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Note: the div_en and div_val is not related to frequency divisor (clock divider). Those settings only control the counter when to count.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 </a:t>
            </a:r>
            <a:r>
              <a:rPr lang="en-US" altLang="ko-KR">
                <a:sym typeface="+mn-ea"/>
              </a:rPr>
              <a:t>Detail Functional Description – Counter</a:t>
            </a:r>
            <a:endParaRPr lang="en-A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85265"/>
            <a:ext cx="10911205" cy="2466975"/>
          </a:xfrm>
        </p:spPr>
        <p:txBody>
          <a:bodyPr>
            <a:normAutofit lnSpcReduction="20000"/>
          </a:bodyPr>
          <a:p>
            <a:pPr algn="just" latinLnBrk="0">
              <a:lnSpc>
                <a:spcPct val="114000"/>
              </a:lnSpc>
              <a:spcBef>
                <a:spcPts val="0"/>
              </a:spcBef>
            </a:pPr>
            <a:r>
              <a:rPr lang="en-US" sz="2000" i="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Halt mode:</a:t>
            </a:r>
            <a:endParaRPr lang="en-US" sz="2000" i="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+mn-lt"/>
                <a:sym typeface="+mn-ea"/>
              </a:rPr>
              <a:t>Counter can be halted (stopped) in debug mode when both below conditions occur: </a:t>
            </a:r>
            <a:endParaRPr lang="en-US" sz="2000">
              <a:solidFill>
                <a:schemeClr val="tx1"/>
              </a:solidFill>
              <a:latin typeface="+mn-lt"/>
            </a:endParaRPr>
          </a:p>
          <a:p>
            <a:pPr lvl="1" algn="just" latinLnBrk="0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n-lt"/>
                <a:sym typeface="+mn-ea"/>
              </a:rPr>
              <a:t>Input debug_mode signal is High.</a:t>
            </a:r>
            <a:endParaRPr lang="en-US" sz="2000">
              <a:solidFill>
                <a:schemeClr val="tx1"/>
              </a:solidFill>
              <a:latin typeface="+mn-lt"/>
            </a:endParaRPr>
          </a:p>
          <a:p>
            <a:pPr lvl="1" algn="just" latinLnBrk="0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n-lt"/>
                <a:sym typeface="+mn-ea"/>
              </a:rPr>
              <a:t>THCR.halt_req is 1. </a:t>
            </a:r>
            <a:endParaRPr lang="en-US" sz="200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THCSR.halt_ack is 1 after a halt request indicates that the request is accepted. </a:t>
            </a:r>
            <a:endParaRPr lang="en-US" sz="2000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After halted, counter can be resumed to count normally when clearing the halt request to 0. </a:t>
            </a:r>
            <a:endParaRPr lang="en-US" sz="2000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i="0">
                <a:solidFill>
                  <a:schemeClr val="tx1"/>
                </a:solidFill>
                <a:latin typeface="+mn-lt"/>
                <a:sym typeface="+mn-ea"/>
              </a:rPr>
              <a:t>The period of each counting number needs to be the same when halt and not halt as described in the below waveform example (div_val = 2). </a:t>
            </a:r>
            <a:endParaRPr lang="en-US" sz="2000" i="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endParaRPr lang="en-US" i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AU"/>
              <a:t> </a:t>
            </a:r>
            <a:r>
              <a:rPr lang="en-US" altLang="ko-KR">
                <a:sym typeface="+mn-ea"/>
              </a:rPr>
              <a:t>Detail Functional Description – Halted</a:t>
            </a:r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632" t="4769" r="632" b="4631"/>
          <a:stretch>
            <a:fillRect/>
          </a:stretch>
        </p:blipFill>
        <p:spPr>
          <a:xfrm>
            <a:off x="550545" y="3952240"/>
            <a:ext cx="1078103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pPr algn="just" latinLnBrk="0">
              <a:lnSpc>
                <a:spcPct val="114000"/>
              </a:lnSpc>
              <a:spcBef>
                <a:spcPts val="0"/>
              </a:spcBef>
            </a:pPr>
            <a:r>
              <a:rPr lang="en-US" i="0" kern="100">
                <a:solidFill>
                  <a:schemeClr val="tx1"/>
                </a:solidFill>
                <a:effectLst/>
                <a:latin typeface="+mn-lt"/>
                <a:ea typeface="Calibri" panose="020F0502020204030204" charset="0"/>
                <a:cs typeface="Times New Roman" panose="02020603050405020304" pitchFamily="18" charset="0"/>
                <a:sym typeface="+mn-ea"/>
              </a:rPr>
              <a:t>Timer interrupt:</a:t>
            </a:r>
            <a:endParaRPr lang="en-US" i="0" kern="100">
              <a:solidFill>
                <a:schemeClr val="tx1"/>
              </a:solidFill>
              <a:effectLst/>
              <a:latin typeface="+mn-lt"/>
              <a:ea typeface="Calibri" panose="020F0502020204030204" charset="0"/>
              <a:cs typeface="Times New Roman" panose="02020603050405020304" pitchFamily="18" charset="0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Timer interrupt (tim_int) is asserted (set) when interrupt is enabled and counter’s value matches (equal) the compare value. 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pPr algn="just" latinLnBrk="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i="0">
                <a:solidFill>
                  <a:schemeClr val="tx1"/>
                </a:solidFill>
                <a:latin typeface="+mn-lt"/>
                <a:sym typeface="+mn-ea"/>
              </a:rPr>
              <a:t>Once asserted, the timer interrupt (tim_int) remains unchange until it is cleared by writing 1 to TISR.int_st bit or the interrupt is disabled.</a:t>
            </a:r>
            <a:endParaRPr lang="en-US" i="0">
              <a:solidFill>
                <a:schemeClr val="tx1"/>
              </a:solidFill>
              <a:latin typeface="+mn-lt"/>
            </a:endParaRPr>
          </a:p>
          <a:p>
            <a:endParaRPr lang="en-US" i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ko-KR">
                <a:sym typeface="+mn-ea"/>
              </a:rPr>
              <a:t>Detail Functional Description – Timer Interrupt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939*386"/>
  <p:tag name="TABLE_ENDDRAG_RECT" val="9*116*939*386"/>
</p:tagLst>
</file>

<file path=ppt/tags/tag2.xml><?xml version="1.0" encoding="utf-8"?>
<p:tagLst xmlns:p="http://schemas.openxmlformats.org/presentationml/2006/main">
  <p:tag name="TABLE_ENDDRAG_ORIGIN_RECT" val="915*72"/>
  <p:tag name="TABLE_ENDDRAG_RECT" val="14*179*915*72"/>
</p:tagLst>
</file>

<file path=ppt/tags/tag3.xml><?xml version="1.0" encoding="utf-8"?>
<p:tagLst xmlns:p="http://schemas.openxmlformats.org/presentationml/2006/main">
  <p:tag name="TABLE_ENDDRAG_ORIGIN_RECT" val="815*346"/>
  <p:tag name="TABLE_ENDDRAG_RECT" val="48*82*815*34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10339</Words>
  <Application>WPS Presentation</Application>
  <PresentationFormat>사용자 지정</PresentationFormat>
  <Paragraphs>724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8" baseType="lpstr">
      <vt:lpstr>Arial</vt:lpstr>
      <vt:lpstr>SimSun</vt:lpstr>
      <vt:lpstr>Wingdings</vt:lpstr>
      <vt:lpstr>Malgun Gothic</vt:lpstr>
      <vt:lpstr>굴림체</vt:lpstr>
      <vt:lpstr>Noto Sans</vt:lpstr>
      <vt:lpstr>Sans Serif Collection</vt:lpstr>
      <vt:lpstr>굴림</vt:lpstr>
      <vt:lpstr>Calibri</vt:lpstr>
      <vt:lpstr>Times New Roman</vt:lpstr>
      <vt:lpstr>Courier New</vt:lpstr>
      <vt:lpstr>Microsoft YaHei</vt:lpstr>
      <vt:lpstr>Arial Unicode MS</vt:lpstr>
      <vt:lpstr>Calibri Light</vt:lpstr>
      <vt:lpstr>Office 테마</vt:lpstr>
      <vt:lpstr>DESIGN AND VERIFICATION TIMER IP</vt:lpstr>
      <vt:lpstr>PowerPoint 演示文稿</vt:lpstr>
      <vt:lpstr>PowerPoint 演示文稿</vt:lpstr>
      <vt:lpstr>INTRODUCTION</vt:lpstr>
      <vt:lpstr>PowerPoint 演示文稿</vt:lpstr>
      <vt:lpstr>2.1 Timer Features</vt:lpstr>
      <vt:lpstr> Detail Functional Description – Counter</vt:lpstr>
      <vt:lpstr> Detail Functional Description – Halted</vt:lpstr>
      <vt:lpstr>Detail Functional Description – Timer Interrupt</vt:lpstr>
      <vt:lpstr>Detail Functional Description – Counting Mode</vt:lpstr>
      <vt:lpstr>2.2 Detail Functional Description – APB slave / Register</vt:lpstr>
      <vt:lpstr>REGISTER SUMMARY</vt:lpstr>
      <vt:lpstr>Timer Control Register (TCR)</vt:lpstr>
      <vt:lpstr>Timer Data Register 0 (TDR0)</vt:lpstr>
      <vt:lpstr>Timer Data Register 1 (TDR1)</vt:lpstr>
      <vt:lpstr>Timer Compare Register 0 (TCMP0)</vt:lpstr>
      <vt:lpstr>Timer Compare Register 1 (TCMP1)</vt:lpstr>
      <vt:lpstr>Timer Interrupt Enable Register (TIER)</vt:lpstr>
      <vt:lpstr>Timer Interrupt Status Register (TISR)</vt:lpstr>
      <vt:lpstr>Timer Halt Control Status Register (THCSR)</vt:lpstr>
      <vt:lpstr>PowerPoint 演示文稿</vt:lpstr>
      <vt:lpstr>3.1 I/O Port List</vt:lpstr>
      <vt:lpstr>3.2 Block diagram</vt:lpstr>
      <vt:lpstr>3.3 Logic diagram - APB_SLAVE</vt:lpstr>
      <vt:lpstr>Wait state 2 (or more) cycle </vt:lpstr>
      <vt:lpstr>3.3 Logic diagram - REGISTER</vt:lpstr>
      <vt:lpstr>3.3 Logic diagram - </vt:lpstr>
      <vt:lpstr>3.3 Logic diagram - REGISTER</vt:lpstr>
      <vt:lpstr>3.3 Logic diagram - REGISTER</vt:lpstr>
      <vt:lpstr>3.3 Logic diagram - REGISTER</vt:lpstr>
      <vt:lpstr>3.3 Logic diagram - REGISTER</vt:lpstr>
      <vt:lpstr>3.3 Logic diagram - REGISTER</vt:lpstr>
      <vt:lpstr>3.3 Logic diagram - REGISTER</vt:lpstr>
      <vt:lpstr>3.3 Block diagram - INTERRUPT</vt:lpstr>
      <vt:lpstr>3.3 Block diagram - COUNTER</vt:lpstr>
      <vt:lpstr>3.3 Block diagram - COUNTER_MODE</vt:lpstr>
      <vt:lpstr>3.4 Waveform</vt:lpstr>
      <vt:lpstr>3.4 Waveform</vt:lpstr>
      <vt:lpstr>3.4 Waveform</vt:lpstr>
      <vt:lpstr>3.4 Waveform</vt:lpstr>
      <vt:lpstr>3.4 Waveform</vt:lpstr>
      <vt:lpstr>3.4 Waveform</vt:lpstr>
      <vt:lpstr>3.4 Waveform</vt:lpstr>
      <vt:lpstr>3.4 Waveform</vt:lpstr>
      <vt:lpstr>3.4 Waveform</vt:lpstr>
      <vt:lpstr>3.4 Waveform</vt:lpstr>
      <vt:lpstr>PowerPoint 演示文稿</vt:lpstr>
      <vt:lpstr>4.1 Verification enviroment</vt:lpstr>
      <vt:lpstr>4.2 Check list</vt:lpstr>
      <vt:lpstr>PowerPoint 演示文稿</vt:lpstr>
      <vt:lpstr>5.1 Golden model result</vt:lpstr>
      <vt:lpstr>5.2 Coverage result</vt:lpstr>
      <vt:lpstr>THANK YOU</vt:lpstr>
    </vt:vector>
  </TitlesOfParts>
  <Company>YESFORM Co.,Ltd.</Company>
  <LinksUpToDate>false</LinksUpToDate>
  <SharedDoc>false</SharedDoc>
  <HyperlinksChanged>false</HyperlinksChanged>
  <AppVersion>14.0000</AppVersion>
  <Manager>Slide Members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:subject>Powerpoint Templates , Diagram, Chart, Google slides, Keynote</dc:subject>
  <cp:category>www.slidemembers.com</cp:category>
  <cp:lastModifiedBy>HÙNG PHẠM VIỆT</cp:lastModifiedBy>
  <cp:revision>9</cp:revision>
  <dcterms:created xsi:type="dcterms:W3CDTF">2010-02-01T08:03:00Z</dcterms:created>
  <dcterms:modified xsi:type="dcterms:W3CDTF">2025-03-11T15:45:46Z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E3D5166854C448429A2A45E48D558141_12</vt:lpwstr>
  </property>
  <property fmtid="{D5CDD505-2E9C-101B-9397-08002B2CF9AE}" pid="3" name="KSOProductBuildVer">
    <vt:lpwstr>1033-12.2.0.20323</vt:lpwstr>
  </property>
</Properties>
</file>